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msterdam Three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Open Sauce Semi-Bold" panose="020B0604020202020204" charset="0"/>
      <p:regular r:id="rId17"/>
    </p:embeddedFont>
    <p:embeddedFont>
      <p:font typeface="Playfair Display SC" panose="00000500000000000000" pitchFamily="2" charset="0"/>
      <p:regular r:id="rId18"/>
      <p:bold r:id="rId19"/>
      <p:italic r:id="rId20"/>
      <p:boldItalic r:id="rId21"/>
    </p:embeddedFont>
    <p:embeddedFont>
      <p:font typeface="Radley" panose="020B0604020202020204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7599513" cy="38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9513" cy="3853274"/>
            </a:xfrm>
            <a:custGeom>
              <a:avLst/>
              <a:gdLst/>
              <a:ahLst/>
              <a:cxnLst/>
              <a:rect l="l" t="t" r="r" b="b"/>
              <a:pathLst>
                <a:path w="7599513" h="3853274">
                  <a:moveTo>
                    <a:pt x="20511" y="0"/>
                  </a:moveTo>
                  <a:lnTo>
                    <a:pt x="7579002" y="0"/>
                  </a:lnTo>
                  <a:cubicBezTo>
                    <a:pt x="7584442" y="0"/>
                    <a:pt x="7589659" y="2161"/>
                    <a:pt x="7593505" y="6007"/>
                  </a:cubicBezTo>
                  <a:cubicBezTo>
                    <a:pt x="7597352" y="9854"/>
                    <a:pt x="7599513" y="15071"/>
                    <a:pt x="7599513" y="20511"/>
                  </a:cubicBezTo>
                  <a:lnTo>
                    <a:pt x="7599513" y="3832763"/>
                  </a:lnTo>
                  <a:cubicBezTo>
                    <a:pt x="7599513" y="3838203"/>
                    <a:pt x="7597352" y="3843420"/>
                    <a:pt x="7593505" y="3847267"/>
                  </a:cubicBezTo>
                  <a:cubicBezTo>
                    <a:pt x="7589659" y="3851113"/>
                    <a:pt x="7584442" y="3853274"/>
                    <a:pt x="7579002" y="3853274"/>
                  </a:cubicBezTo>
                  <a:lnTo>
                    <a:pt x="20511" y="3853274"/>
                  </a:lnTo>
                  <a:cubicBezTo>
                    <a:pt x="15071" y="3853274"/>
                    <a:pt x="9854" y="3851113"/>
                    <a:pt x="6007" y="3847267"/>
                  </a:cubicBezTo>
                  <a:cubicBezTo>
                    <a:pt x="2161" y="3843420"/>
                    <a:pt x="0" y="3838203"/>
                    <a:pt x="0" y="3832763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599513" cy="3881849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43407" y="446617"/>
            <a:ext cx="3871514" cy="4242894"/>
          </a:xfrm>
          <a:custGeom>
            <a:avLst/>
            <a:gdLst/>
            <a:ahLst/>
            <a:cxnLst/>
            <a:rect l="l" t="t" r="r" b="b"/>
            <a:pathLst>
              <a:path w="3871514" h="4242894">
                <a:moveTo>
                  <a:pt x="0" y="0"/>
                </a:moveTo>
                <a:lnTo>
                  <a:pt x="3871513" y="0"/>
                </a:lnTo>
                <a:lnTo>
                  <a:pt x="3871513" y="4242894"/>
                </a:lnTo>
                <a:lnTo>
                  <a:pt x="0" y="424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229183" y="5356722"/>
            <a:ext cx="4342817" cy="4759408"/>
          </a:xfrm>
          <a:custGeom>
            <a:avLst/>
            <a:gdLst/>
            <a:ahLst/>
            <a:cxnLst/>
            <a:rect l="l" t="t" r="r" b="b"/>
            <a:pathLst>
              <a:path w="4342817" h="4759408">
                <a:moveTo>
                  <a:pt x="4342818" y="0"/>
                </a:moveTo>
                <a:lnTo>
                  <a:pt x="0" y="0"/>
                </a:lnTo>
                <a:lnTo>
                  <a:pt x="0" y="4759408"/>
                </a:lnTo>
                <a:lnTo>
                  <a:pt x="4342818" y="4759408"/>
                </a:lnTo>
                <a:lnTo>
                  <a:pt x="4342818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71878" y="3347293"/>
            <a:ext cx="8936586" cy="221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7"/>
              </a:lnSpc>
            </a:pPr>
            <a:r>
              <a:rPr lang="en-US" sz="12948" dirty="0">
                <a:solidFill>
                  <a:srgbClr val="3D3C3B"/>
                </a:solidFill>
                <a:latin typeface="Amsterdam Three"/>
              </a:rPr>
              <a:t>Welcome</a:t>
            </a:r>
          </a:p>
        </p:txBody>
      </p:sp>
      <p:sp>
        <p:nvSpPr>
          <p:cNvPr id="9" name="Freeform 9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5912" y="1205184"/>
            <a:ext cx="16376176" cy="8447964"/>
            <a:chOff x="0" y="0"/>
            <a:chExt cx="7667675" cy="3955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675" cy="3955517"/>
            </a:xfrm>
            <a:custGeom>
              <a:avLst/>
              <a:gdLst/>
              <a:ahLst/>
              <a:cxnLst/>
              <a:rect l="l" t="t" r="r" b="b"/>
              <a:pathLst>
                <a:path w="7667675" h="3955517">
                  <a:moveTo>
                    <a:pt x="20328" y="0"/>
                  </a:moveTo>
                  <a:lnTo>
                    <a:pt x="7647346" y="0"/>
                  </a:lnTo>
                  <a:cubicBezTo>
                    <a:pt x="7652738" y="0"/>
                    <a:pt x="7657909" y="2142"/>
                    <a:pt x="7661721" y="5954"/>
                  </a:cubicBezTo>
                  <a:cubicBezTo>
                    <a:pt x="7665533" y="9766"/>
                    <a:pt x="7667675" y="14937"/>
                    <a:pt x="7667675" y="20328"/>
                  </a:cubicBezTo>
                  <a:lnTo>
                    <a:pt x="7667675" y="3935188"/>
                  </a:lnTo>
                  <a:cubicBezTo>
                    <a:pt x="7667675" y="3940580"/>
                    <a:pt x="7665533" y="3945750"/>
                    <a:pt x="7661721" y="3949563"/>
                  </a:cubicBezTo>
                  <a:cubicBezTo>
                    <a:pt x="7657909" y="3953375"/>
                    <a:pt x="7652738" y="3955517"/>
                    <a:pt x="7647346" y="3955517"/>
                  </a:cubicBezTo>
                  <a:lnTo>
                    <a:pt x="20328" y="3955517"/>
                  </a:lnTo>
                  <a:cubicBezTo>
                    <a:pt x="14937" y="3955517"/>
                    <a:pt x="9766" y="3953375"/>
                    <a:pt x="5954" y="3949563"/>
                  </a:cubicBezTo>
                  <a:cubicBezTo>
                    <a:pt x="2142" y="3945750"/>
                    <a:pt x="0" y="3940580"/>
                    <a:pt x="0" y="3935188"/>
                  </a:cubicBezTo>
                  <a:lnTo>
                    <a:pt x="0" y="20328"/>
                  </a:lnTo>
                  <a:cubicBezTo>
                    <a:pt x="0" y="14937"/>
                    <a:pt x="2142" y="9766"/>
                    <a:pt x="5954" y="5954"/>
                  </a:cubicBezTo>
                  <a:cubicBezTo>
                    <a:pt x="9766" y="2142"/>
                    <a:pt x="14937" y="0"/>
                    <a:pt x="2032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67675" cy="3984092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32239" y="1390321"/>
            <a:ext cx="806506" cy="797433"/>
          </a:xfrm>
          <a:custGeom>
            <a:avLst/>
            <a:gdLst/>
            <a:ahLst/>
            <a:cxnLst/>
            <a:rect l="l" t="t" r="r" b="b"/>
            <a:pathLst>
              <a:path w="806506" h="797433">
                <a:moveTo>
                  <a:pt x="0" y="0"/>
                </a:moveTo>
                <a:lnTo>
                  <a:pt x="806506" y="0"/>
                </a:lnTo>
                <a:lnTo>
                  <a:pt x="806506" y="797432"/>
                </a:lnTo>
                <a:lnTo>
                  <a:pt x="0" y="797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75864" y="1144697"/>
            <a:ext cx="9259336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TIME SERIES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423" y="1745211"/>
            <a:ext cx="17598978" cy="252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303" lvl="1">
              <a:lnSpc>
                <a:spcPts val="4984"/>
              </a:lnSpc>
            </a:pPr>
            <a:endParaRPr lang="en-US" sz="3560" dirty="0">
              <a:solidFill>
                <a:srgbClr val="4C3032"/>
              </a:solidFill>
              <a:latin typeface="Canva Sans Bold"/>
            </a:endParaRPr>
          </a:p>
          <a:p>
            <a:pPr marL="768605" lvl="1" indent="-384302">
              <a:lnSpc>
                <a:spcPts val="4984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ARIMA model implementation for time series forecasting.</a:t>
            </a:r>
          </a:p>
          <a:p>
            <a:pPr marL="768605" lvl="1" indent="-384302">
              <a:lnSpc>
                <a:spcPts val="4984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Stationarity checked with Augmented Dickey-Fuller test.</a:t>
            </a:r>
          </a:p>
          <a:p>
            <a:pPr marL="768605" lvl="1" indent="-384302">
              <a:lnSpc>
                <a:spcPts val="4984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ACF and PACF plots used to determine ARIMA parameters.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D43053-EC35-08F4-D888-8143D334BB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r="2511" b="11836"/>
          <a:stretch/>
        </p:blipFill>
        <p:spPr>
          <a:xfrm>
            <a:off x="4419600" y="4690071"/>
            <a:ext cx="10016944" cy="48736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400439" cy="8447964"/>
            <a:chOff x="0" y="0"/>
            <a:chExt cx="7679035" cy="3955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79035" cy="3955517"/>
            </a:xfrm>
            <a:custGeom>
              <a:avLst/>
              <a:gdLst/>
              <a:ahLst/>
              <a:cxnLst/>
              <a:rect l="l" t="t" r="r" b="b"/>
              <a:pathLst>
                <a:path w="7679035" h="3955517">
                  <a:moveTo>
                    <a:pt x="20298" y="0"/>
                  </a:moveTo>
                  <a:lnTo>
                    <a:pt x="7658736" y="0"/>
                  </a:lnTo>
                  <a:cubicBezTo>
                    <a:pt x="7669947" y="0"/>
                    <a:pt x="7679035" y="9088"/>
                    <a:pt x="7679035" y="20298"/>
                  </a:cubicBezTo>
                  <a:lnTo>
                    <a:pt x="7679035" y="3935218"/>
                  </a:lnTo>
                  <a:cubicBezTo>
                    <a:pt x="7679035" y="3946429"/>
                    <a:pt x="7669947" y="3955517"/>
                    <a:pt x="7658736" y="3955517"/>
                  </a:cubicBezTo>
                  <a:lnTo>
                    <a:pt x="20298" y="3955517"/>
                  </a:lnTo>
                  <a:cubicBezTo>
                    <a:pt x="14915" y="3955517"/>
                    <a:pt x="9752" y="3953378"/>
                    <a:pt x="5945" y="3949571"/>
                  </a:cubicBezTo>
                  <a:cubicBezTo>
                    <a:pt x="2139" y="3945765"/>
                    <a:pt x="0" y="3940602"/>
                    <a:pt x="0" y="3935218"/>
                  </a:cubicBezTo>
                  <a:lnTo>
                    <a:pt x="0" y="20298"/>
                  </a:lnTo>
                  <a:cubicBezTo>
                    <a:pt x="0" y="9088"/>
                    <a:pt x="9088" y="0"/>
                    <a:pt x="2029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79035" cy="3984092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10483" y="1195025"/>
            <a:ext cx="709323" cy="701343"/>
          </a:xfrm>
          <a:custGeom>
            <a:avLst/>
            <a:gdLst/>
            <a:ahLst/>
            <a:cxnLst/>
            <a:rect l="l" t="t" r="r" b="b"/>
            <a:pathLst>
              <a:path w="709323" h="701343">
                <a:moveTo>
                  <a:pt x="0" y="0"/>
                </a:moveTo>
                <a:lnTo>
                  <a:pt x="709323" y="0"/>
                </a:lnTo>
                <a:lnTo>
                  <a:pt x="709323" y="701343"/>
                </a:lnTo>
                <a:lnTo>
                  <a:pt x="0" y="70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65145" y="967671"/>
            <a:ext cx="11236734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Times New Roman Bold"/>
              </a:rPr>
              <a:t>FORECASTING WITH ARIMA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1612" y="1576211"/>
            <a:ext cx="17259300" cy="19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endParaRPr lang="en-US" sz="3560" dirty="0">
              <a:solidFill>
                <a:srgbClr val="4C3032"/>
              </a:solidFill>
              <a:latin typeface="Canva Sans Bold"/>
            </a:endParaRPr>
          </a:p>
          <a:p>
            <a:pPr marL="768605" lvl="1" indent="-384302">
              <a:lnSpc>
                <a:spcPts val="5340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 ARIMA model fitted to DJF data with generated forecasts.</a:t>
            </a:r>
          </a:p>
          <a:p>
            <a:pPr marL="768605" lvl="1" indent="-384302">
              <a:lnSpc>
                <a:spcPts val="5340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Analysis of residuals to assess model accuracy.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B82F0A-B57A-6C2D-74BA-017730056D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" t="7260" r="2562" b="12500"/>
          <a:stretch/>
        </p:blipFill>
        <p:spPr>
          <a:xfrm>
            <a:off x="2895600" y="3552774"/>
            <a:ext cx="12115800" cy="58697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2951" y="574710"/>
            <a:ext cx="16230600" cy="8229600"/>
            <a:chOff x="0" y="0"/>
            <a:chExt cx="7599513" cy="38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9513" cy="3853274"/>
            </a:xfrm>
            <a:custGeom>
              <a:avLst/>
              <a:gdLst/>
              <a:ahLst/>
              <a:cxnLst/>
              <a:rect l="l" t="t" r="r" b="b"/>
              <a:pathLst>
                <a:path w="7599513" h="3853274">
                  <a:moveTo>
                    <a:pt x="20511" y="0"/>
                  </a:moveTo>
                  <a:lnTo>
                    <a:pt x="7579002" y="0"/>
                  </a:lnTo>
                  <a:cubicBezTo>
                    <a:pt x="7584442" y="0"/>
                    <a:pt x="7589659" y="2161"/>
                    <a:pt x="7593505" y="6007"/>
                  </a:cubicBezTo>
                  <a:cubicBezTo>
                    <a:pt x="7597352" y="9854"/>
                    <a:pt x="7599513" y="15071"/>
                    <a:pt x="7599513" y="20511"/>
                  </a:cubicBezTo>
                  <a:lnTo>
                    <a:pt x="7599513" y="3832763"/>
                  </a:lnTo>
                  <a:cubicBezTo>
                    <a:pt x="7599513" y="3838203"/>
                    <a:pt x="7597352" y="3843420"/>
                    <a:pt x="7593505" y="3847267"/>
                  </a:cubicBezTo>
                  <a:cubicBezTo>
                    <a:pt x="7589659" y="3851113"/>
                    <a:pt x="7584442" y="3853274"/>
                    <a:pt x="7579002" y="3853274"/>
                  </a:cubicBezTo>
                  <a:lnTo>
                    <a:pt x="20511" y="3853274"/>
                  </a:lnTo>
                  <a:cubicBezTo>
                    <a:pt x="15071" y="3853274"/>
                    <a:pt x="9854" y="3851113"/>
                    <a:pt x="6007" y="3847267"/>
                  </a:cubicBezTo>
                  <a:cubicBezTo>
                    <a:pt x="2161" y="3843420"/>
                    <a:pt x="0" y="3838203"/>
                    <a:pt x="0" y="3832763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599513" cy="3881849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D654F1-919F-BD28-4271-4C15172ED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7293" r="8420" b="12500"/>
          <a:stretch/>
        </p:blipFill>
        <p:spPr>
          <a:xfrm>
            <a:off x="1314450" y="966963"/>
            <a:ext cx="6961647" cy="3722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45956-A8F2-1058-1C8C-762F84B39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7292" r="8418" b="13541"/>
          <a:stretch/>
        </p:blipFill>
        <p:spPr>
          <a:xfrm>
            <a:off x="8610600" y="4533900"/>
            <a:ext cx="7731533" cy="39972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5458" y="518539"/>
            <a:ext cx="16376176" cy="8545015"/>
            <a:chOff x="0" y="0"/>
            <a:chExt cx="7667675" cy="4000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675" cy="4000958"/>
            </a:xfrm>
            <a:custGeom>
              <a:avLst/>
              <a:gdLst/>
              <a:ahLst/>
              <a:cxnLst/>
              <a:rect l="l" t="t" r="r" b="b"/>
              <a:pathLst>
                <a:path w="7667675" h="4000958">
                  <a:moveTo>
                    <a:pt x="20328" y="0"/>
                  </a:moveTo>
                  <a:lnTo>
                    <a:pt x="7647346" y="0"/>
                  </a:lnTo>
                  <a:cubicBezTo>
                    <a:pt x="7652738" y="0"/>
                    <a:pt x="7657909" y="2142"/>
                    <a:pt x="7661721" y="5954"/>
                  </a:cubicBezTo>
                  <a:cubicBezTo>
                    <a:pt x="7665533" y="9766"/>
                    <a:pt x="7667675" y="14937"/>
                    <a:pt x="7667675" y="20328"/>
                  </a:cubicBezTo>
                  <a:lnTo>
                    <a:pt x="7667675" y="3980630"/>
                  </a:lnTo>
                  <a:cubicBezTo>
                    <a:pt x="7667675" y="3986021"/>
                    <a:pt x="7665533" y="3991192"/>
                    <a:pt x="7661721" y="3995004"/>
                  </a:cubicBezTo>
                  <a:cubicBezTo>
                    <a:pt x="7657909" y="3998816"/>
                    <a:pt x="7652738" y="4000958"/>
                    <a:pt x="7647346" y="4000958"/>
                  </a:cubicBezTo>
                  <a:lnTo>
                    <a:pt x="20328" y="4000958"/>
                  </a:lnTo>
                  <a:cubicBezTo>
                    <a:pt x="14937" y="4000958"/>
                    <a:pt x="9766" y="3998816"/>
                    <a:pt x="5954" y="3995004"/>
                  </a:cubicBezTo>
                  <a:cubicBezTo>
                    <a:pt x="2142" y="3991192"/>
                    <a:pt x="0" y="3986021"/>
                    <a:pt x="0" y="3980630"/>
                  </a:cubicBezTo>
                  <a:lnTo>
                    <a:pt x="0" y="20328"/>
                  </a:lnTo>
                  <a:cubicBezTo>
                    <a:pt x="0" y="14937"/>
                    <a:pt x="2142" y="9766"/>
                    <a:pt x="5954" y="5954"/>
                  </a:cubicBezTo>
                  <a:cubicBezTo>
                    <a:pt x="9766" y="2142"/>
                    <a:pt x="14937" y="0"/>
                    <a:pt x="2032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67675" cy="4029533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r>
                <a:rPr lang="en-US" sz="995" spc="41">
                  <a:solidFill>
                    <a:srgbClr val="FFFFFF">
                      <a:alpha val="86667"/>
                    </a:srgbClr>
                  </a:solidFill>
                  <a:latin typeface="Open Sauce Semi-Bold"/>
                </a:rPr>
                <a:t>Administrators can leverage the dashboard to oversee the overall operations of the real estate agency, track sales metrics, and generate reports for analysis and decision-making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2192901" y="-11896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0974DCB-CC77-E1BD-BDB3-5C1435574B78}"/>
              </a:ext>
            </a:extLst>
          </p:cNvPr>
          <p:cNvSpPr/>
          <p:nvPr/>
        </p:nvSpPr>
        <p:spPr>
          <a:xfrm flipH="1">
            <a:off x="385212" y="5247936"/>
            <a:ext cx="4342817" cy="4759408"/>
          </a:xfrm>
          <a:custGeom>
            <a:avLst/>
            <a:gdLst/>
            <a:ahLst/>
            <a:cxnLst/>
            <a:rect l="l" t="t" r="r" b="b"/>
            <a:pathLst>
              <a:path w="4342817" h="4759408">
                <a:moveTo>
                  <a:pt x="4342818" y="0"/>
                </a:moveTo>
                <a:lnTo>
                  <a:pt x="0" y="0"/>
                </a:lnTo>
                <a:lnTo>
                  <a:pt x="0" y="4759408"/>
                </a:lnTo>
                <a:lnTo>
                  <a:pt x="4342818" y="4759408"/>
                </a:lnTo>
                <a:lnTo>
                  <a:pt x="4342818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D4C5710-BF2E-622B-85D2-B739D6EB3CCC}"/>
              </a:ext>
            </a:extLst>
          </p:cNvPr>
          <p:cNvSpPr/>
          <p:nvPr/>
        </p:nvSpPr>
        <p:spPr>
          <a:xfrm>
            <a:off x="14249400" y="-602589"/>
            <a:ext cx="3871514" cy="4242894"/>
          </a:xfrm>
          <a:custGeom>
            <a:avLst/>
            <a:gdLst/>
            <a:ahLst/>
            <a:cxnLst/>
            <a:rect l="l" t="t" r="r" b="b"/>
            <a:pathLst>
              <a:path w="3871514" h="4242894">
                <a:moveTo>
                  <a:pt x="0" y="0"/>
                </a:moveTo>
                <a:lnTo>
                  <a:pt x="3871513" y="0"/>
                </a:lnTo>
                <a:lnTo>
                  <a:pt x="3871513" y="4242894"/>
                </a:lnTo>
                <a:lnTo>
                  <a:pt x="0" y="4242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3296C-6A4F-1F49-1D93-BD38D1AB45AA}"/>
              </a:ext>
            </a:extLst>
          </p:cNvPr>
          <p:cNvSpPr txBox="1"/>
          <p:nvPr/>
        </p:nvSpPr>
        <p:spPr>
          <a:xfrm>
            <a:off x="3652636" y="3339362"/>
            <a:ext cx="11097490" cy="241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1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948" dirty="0">
                <a:solidFill>
                  <a:srgbClr val="3D3C3B"/>
                </a:solidFill>
                <a:latin typeface="Amsterdam Three"/>
              </a:rPr>
              <a:t>Thank You</a:t>
            </a:r>
            <a:endParaRPr kumimoji="0" lang="en-US" sz="12948" b="0" i="0" u="none" strike="noStrike" kern="1200" cap="none" spc="0" normalizeH="0" baseline="0" noProof="0" dirty="0">
              <a:ln>
                <a:noFill/>
              </a:ln>
              <a:solidFill>
                <a:srgbClr val="3D3C3B"/>
              </a:solidFill>
              <a:effectLst/>
              <a:uLnTx/>
              <a:uFillTx/>
              <a:latin typeface="Amsterdam Thre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0930" y="1049205"/>
            <a:ext cx="15858236" cy="8229600"/>
            <a:chOff x="0" y="0"/>
            <a:chExt cx="7425164" cy="38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25164" cy="3853274"/>
            </a:xfrm>
            <a:custGeom>
              <a:avLst/>
              <a:gdLst/>
              <a:ahLst/>
              <a:cxnLst/>
              <a:rect l="l" t="t" r="r" b="b"/>
              <a:pathLst>
                <a:path w="7425164" h="3853274">
                  <a:moveTo>
                    <a:pt x="20992" y="0"/>
                  </a:moveTo>
                  <a:lnTo>
                    <a:pt x="7404171" y="0"/>
                  </a:lnTo>
                  <a:cubicBezTo>
                    <a:pt x="7409739" y="0"/>
                    <a:pt x="7415078" y="2212"/>
                    <a:pt x="7419015" y="6149"/>
                  </a:cubicBezTo>
                  <a:cubicBezTo>
                    <a:pt x="7422952" y="10085"/>
                    <a:pt x="7425164" y="15425"/>
                    <a:pt x="7425164" y="20992"/>
                  </a:cubicBezTo>
                  <a:lnTo>
                    <a:pt x="7425164" y="3832282"/>
                  </a:lnTo>
                  <a:cubicBezTo>
                    <a:pt x="7425164" y="3843875"/>
                    <a:pt x="7415765" y="3853274"/>
                    <a:pt x="7404171" y="3853274"/>
                  </a:cubicBezTo>
                  <a:lnTo>
                    <a:pt x="20992" y="3853274"/>
                  </a:lnTo>
                  <a:cubicBezTo>
                    <a:pt x="9399" y="3853274"/>
                    <a:pt x="0" y="3843875"/>
                    <a:pt x="0" y="3832282"/>
                  </a:cubicBezTo>
                  <a:lnTo>
                    <a:pt x="0" y="20992"/>
                  </a:lnTo>
                  <a:cubicBezTo>
                    <a:pt x="0" y="15425"/>
                    <a:pt x="2212" y="10085"/>
                    <a:pt x="6149" y="6149"/>
                  </a:cubicBezTo>
                  <a:cubicBezTo>
                    <a:pt x="10085" y="2212"/>
                    <a:pt x="15425" y="0"/>
                    <a:pt x="2099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425164" cy="3881849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2464" y="2568064"/>
            <a:ext cx="6292104" cy="6199118"/>
          </a:xfrm>
          <a:custGeom>
            <a:avLst/>
            <a:gdLst/>
            <a:ahLst/>
            <a:cxnLst/>
            <a:rect l="l" t="t" r="r" b="b"/>
            <a:pathLst>
              <a:path w="6292104" h="6199118">
                <a:moveTo>
                  <a:pt x="0" y="0"/>
                </a:moveTo>
                <a:lnTo>
                  <a:pt x="6292104" y="0"/>
                </a:lnTo>
                <a:lnTo>
                  <a:pt x="6292104" y="6199117"/>
                </a:lnTo>
                <a:lnTo>
                  <a:pt x="0" y="619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7719" y="1185808"/>
            <a:ext cx="12532561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BA7756"/>
                </a:solidFill>
                <a:latin typeface="Times New Roman Bold"/>
              </a:rPr>
              <a:t>CLIMATE FORECAST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163050"/>
            <a:ext cx="162306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95610" y="3560264"/>
            <a:ext cx="13391579" cy="162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6"/>
              </a:lnSpc>
            </a:pPr>
            <a:r>
              <a:rPr lang="en-US" sz="4733" dirty="0">
                <a:solidFill>
                  <a:srgbClr val="BA7756"/>
                </a:solidFill>
                <a:latin typeface="Times New Roman Bold"/>
              </a:rPr>
              <a:t>PROJECT ANALYSIS ON GLOBAL TEMPERATURE TRENDS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734471" y="6588065"/>
            <a:ext cx="7224380" cy="152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6"/>
              </a:lnSpc>
            </a:pPr>
            <a:r>
              <a:rPr lang="en-US" sz="4554">
                <a:solidFill>
                  <a:srgbClr val="BA7756"/>
                </a:solidFill>
                <a:latin typeface="Times New Roman Bold"/>
              </a:rPr>
              <a:t>Presented by:</a:t>
            </a:r>
          </a:p>
          <a:p>
            <a:pPr algn="ctr">
              <a:lnSpc>
                <a:spcPts val="5101"/>
              </a:lnSpc>
            </a:pPr>
            <a:r>
              <a:rPr lang="en-US" sz="3644">
                <a:solidFill>
                  <a:srgbClr val="000000"/>
                </a:solidFill>
                <a:latin typeface="Playfair Display SC"/>
              </a:rPr>
              <a:t>               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3575" y="7382045"/>
            <a:ext cx="4366766" cy="68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3"/>
              </a:lnSpc>
            </a:pPr>
            <a:r>
              <a:rPr lang="en-US" sz="3967" dirty="0">
                <a:solidFill>
                  <a:srgbClr val="C4693C"/>
                </a:solidFill>
                <a:latin typeface="Radley"/>
              </a:rPr>
              <a:t>P. Swetha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4905" y="765737"/>
            <a:ext cx="16230600" cy="8229600"/>
            <a:chOff x="0" y="0"/>
            <a:chExt cx="7599513" cy="38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9513" cy="3853274"/>
            </a:xfrm>
            <a:custGeom>
              <a:avLst/>
              <a:gdLst/>
              <a:ahLst/>
              <a:cxnLst/>
              <a:rect l="l" t="t" r="r" b="b"/>
              <a:pathLst>
                <a:path w="7599513" h="3853274">
                  <a:moveTo>
                    <a:pt x="20511" y="0"/>
                  </a:moveTo>
                  <a:lnTo>
                    <a:pt x="7579002" y="0"/>
                  </a:lnTo>
                  <a:cubicBezTo>
                    <a:pt x="7584442" y="0"/>
                    <a:pt x="7589659" y="2161"/>
                    <a:pt x="7593505" y="6007"/>
                  </a:cubicBezTo>
                  <a:cubicBezTo>
                    <a:pt x="7597352" y="9854"/>
                    <a:pt x="7599513" y="15071"/>
                    <a:pt x="7599513" y="20511"/>
                  </a:cubicBezTo>
                  <a:lnTo>
                    <a:pt x="7599513" y="3832763"/>
                  </a:lnTo>
                  <a:cubicBezTo>
                    <a:pt x="7599513" y="3838203"/>
                    <a:pt x="7597352" y="3843420"/>
                    <a:pt x="7593505" y="3847267"/>
                  </a:cubicBezTo>
                  <a:cubicBezTo>
                    <a:pt x="7589659" y="3851113"/>
                    <a:pt x="7584442" y="3853274"/>
                    <a:pt x="7579002" y="3853274"/>
                  </a:cubicBezTo>
                  <a:lnTo>
                    <a:pt x="20511" y="3853274"/>
                  </a:lnTo>
                  <a:cubicBezTo>
                    <a:pt x="15071" y="3853274"/>
                    <a:pt x="9854" y="3851113"/>
                    <a:pt x="6007" y="3847267"/>
                  </a:cubicBezTo>
                  <a:cubicBezTo>
                    <a:pt x="2161" y="3843420"/>
                    <a:pt x="0" y="3838203"/>
                    <a:pt x="0" y="3832763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599513" cy="3881849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marL="214824" lvl="1" indent="-107412" algn="ctr">
                <a:lnSpc>
                  <a:spcPts val="1442"/>
                </a:lnSpc>
                <a:buAutoNum type="arabicPeriod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45354" y="1116352"/>
            <a:ext cx="6413794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0" y="2667124"/>
            <a:ext cx="14058900" cy="2139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2">
                    <a:lumMod val="50000"/>
                  </a:schemeClr>
                </a:solidFill>
                <a:effectLst/>
                <a:latin typeface="Canva Sans Bold" panose="020B0604020202020204" charset="0"/>
              </a:rPr>
              <a:t>Comprehensive analysis of global temperature data.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2">
                    <a:lumMod val="50000"/>
                  </a:schemeClr>
                </a:solidFill>
                <a:effectLst/>
                <a:latin typeface="Canva Sans Bold" panose="020B0604020202020204" charset="0"/>
              </a:rPr>
              <a:t>Focus on seasonal temperature anomalies.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2">
                    <a:lumMod val="50000"/>
                  </a:schemeClr>
                </a:solidFill>
                <a:effectLst/>
                <a:latin typeface="Canva Sans Bold" panose="020B0604020202020204" charset="0"/>
              </a:rPr>
              <a:t>Utilization of statistical and machine learning techniques</a:t>
            </a:r>
            <a:r>
              <a:rPr lang="en-US" sz="40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.</a:t>
            </a:r>
          </a:p>
          <a:p>
            <a:pPr marL="323407" lvl="1">
              <a:lnSpc>
                <a:spcPts val="4194"/>
              </a:lnSpc>
            </a:pPr>
            <a:endParaRPr lang="en-US" sz="4000" dirty="0">
              <a:solidFill>
                <a:srgbClr val="4C303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3795" y="714185"/>
            <a:ext cx="17225370" cy="9103057"/>
            <a:chOff x="0" y="0"/>
            <a:chExt cx="8065285" cy="42622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65285" cy="4262245"/>
            </a:xfrm>
            <a:custGeom>
              <a:avLst/>
              <a:gdLst/>
              <a:ahLst/>
              <a:cxnLst/>
              <a:rect l="l" t="t" r="r" b="b"/>
              <a:pathLst>
                <a:path w="8065285" h="4262245">
                  <a:moveTo>
                    <a:pt x="19326" y="0"/>
                  </a:moveTo>
                  <a:lnTo>
                    <a:pt x="8045959" y="0"/>
                  </a:lnTo>
                  <a:cubicBezTo>
                    <a:pt x="8056632" y="0"/>
                    <a:pt x="8065285" y="8653"/>
                    <a:pt x="8065285" y="19326"/>
                  </a:cubicBezTo>
                  <a:lnTo>
                    <a:pt x="8065285" y="4242919"/>
                  </a:lnTo>
                  <a:cubicBezTo>
                    <a:pt x="8065285" y="4253593"/>
                    <a:pt x="8056632" y="4262245"/>
                    <a:pt x="8045959" y="4262245"/>
                  </a:cubicBezTo>
                  <a:lnTo>
                    <a:pt x="19326" y="4262245"/>
                  </a:lnTo>
                  <a:cubicBezTo>
                    <a:pt x="8653" y="4262245"/>
                    <a:pt x="0" y="4253593"/>
                    <a:pt x="0" y="4242919"/>
                  </a:cubicBezTo>
                  <a:lnTo>
                    <a:pt x="0" y="19326"/>
                  </a:lnTo>
                  <a:cubicBezTo>
                    <a:pt x="0" y="8653"/>
                    <a:pt x="8653" y="0"/>
                    <a:pt x="1932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065285" cy="4290820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69965" y="971067"/>
            <a:ext cx="641517" cy="634300"/>
          </a:xfrm>
          <a:custGeom>
            <a:avLst/>
            <a:gdLst/>
            <a:ahLst/>
            <a:cxnLst/>
            <a:rect l="l" t="t" r="r" b="b"/>
            <a:pathLst>
              <a:path w="641517" h="634300">
                <a:moveTo>
                  <a:pt x="0" y="0"/>
                </a:moveTo>
                <a:lnTo>
                  <a:pt x="641517" y="0"/>
                </a:lnTo>
                <a:lnTo>
                  <a:pt x="641517" y="634300"/>
                </a:lnTo>
                <a:lnTo>
                  <a:pt x="0" y="63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69965" y="706818"/>
            <a:ext cx="8594776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795" y="2840477"/>
            <a:ext cx="17963040" cy="334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654" lvl="1" indent="-571500">
              <a:lnSpc>
                <a:spcPts val="5337"/>
              </a:lnSpc>
              <a:buFont typeface="Arial" panose="020B0604020202020204" pitchFamily="34" charset="0"/>
              <a:buChar char="•"/>
            </a:pPr>
            <a:r>
              <a:rPr lang="en-US" sz="3558" dirty="0">
                <a:solidFill>
                  <a:srgbClr val="4C3032"/>
                </a:solidFill>
                <a:latin typeface="Canva Sans Bold"/>
              </a:rPr>
              <a:t>Libraries used: pandas, </a:t>
            </a:r>
            <a:r>
              <a:rPr lang="en-US" sz="3558" dirty="0" err="1">
                <a:solidFill>
                  <a:srgbClr val="4C3032"/>
                </a:solidFill>
                <a:latin typeface="Canva Sans Bold"/>
              </a:rPr>
              <a:t>numpy</a:t>
            </a:r>
            <a:r>
              <a:rPr lang="en-US" sz="3558" dirty="0">
                <a:solidFill>
                  <a:srgbClr val="4C3032"/>
                </a:solidFill>
                <a:latin typeface="Canva Sans Bold"/>
              </a:rPr>
              <a:t>, seaborn, matplotlib, </a:t>
            </a:r>
            <a:r>
              <a:rPr lang="en-US" sz="3558" dirty="0" err="1">
                <a:solidFill>
                  <a:srgbClr val="4C3032"/>
                </a:solidFill>
                <a:latin typeface="Canva Sans Bold"/>
              </a:rPr>
              <a:t>sklearn</a:t>
            </a:r>
            <a:r>
              <a:rPr lang="en-US" sz="3558" dirty="0">
                <a:solidFill>
                  <a:srgbClr val="4C3032"/>
                </a:solidFill>
                <a:latin typeface="Canva Sans Bold"/>
              </a:rPr>
              <a:t>, </a:t>
            </a:r>
            <a:r>
              <a:rPr lang="en-US" sz="3558" dirty="0" err="1">
                <a:solidFill>
                  <a:srgbClr val="4C3032"/>
                </a:solidFill>
                <a:latin typeface="Canva Sans Bold"/>
              </a:rPr>
              <a:t>statsmodels</a:t>
            </a:r>
            <a:r>
              <a:rPr lang="en-US" sz="3558" dirty="0">
                <a:solidFill>
                  <a:srgbClr val="4C3032"/>
                </a:solidFill>
                <a:latin typeface="Canva Sans Bold"/>
              </a:rPr>
              <a:t>.</a:t>
            </a:r>
          </a:p>
          <a:p>
            <a:pPr marL="768308" lvl="1" indent="-384154">
              <a:lnSpc>
                <a:spcPts val="5337"/>
              </a:lnSpc>
              <a:buFont typeface="Arial"/>
              <a:buChar char="•"/>
            </a:pPr>
            <a:r>
              <a:rPr lang="en-US" sz="3558" dirty="0">
                <a:solidFill>
                  <a:srgbClr val="4C3032"/>
                </a:solidFill>
                <a:latin typeface="Canva Sans Bold"/>
              </a:rPr>
              <a:t> Dataset: Loaded from global_temps.csv containing global temperature      anomalies.</a:t>
            </a:r>
          </a:p>
          <a:p>
            <a:pPr>
              <a:lnSpc>
                <a:spcPts val="5337"/>
              </a:lnSpc>
            </a:pPr>
            <a:endParaRPr lang="en-US" sz="3558" dirty="0">
              <a:solidFill>
                <a:srgbClr val="4C3032"/>
              </a:solidFill>
              <a:latin typeface="Canva Sans Bold"/>
            </a:endParaRPr>
          </a:p>
          <a:p>
            <a:pPr marL="384154" lvl="1">
              <a:lnSpc>
                <a:spcPts val="5337"/>
              </a:lnSpc>
            </a:pPr>
            <a:endParaRPr lang="en-US" sz="3558" dirty="0">
              <a:solidFill>
                <a:srgbClr val="4C3032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5022" y="939369"/>
            <a:ext cx="16788642" cy="8714854"/>
            <a:chOff x="0" y="0"/>
            <a:chExt cx="7860800" cy="4080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800" cy="4080480"/>
            </a:xfrm>
            <a:custGeom>
              <a:avLst/>
              <a:gdLst/>
              <a:ahLst/>
              <a:cxnLst/>
              <a:rect l="l" t="t" r="r" b="b"/>
              <a:pathLst>
                <a:path w="7860800" h="4080480">
                  <a:moveTo>
                    <a:pt x="19829" y="0"/>
                  </a:moveTo>
                  <a:lnTo>
                    <a:pt x="7840971" y="0"/>
                  </a:lnTo>
                  <a:cubicBezTo>
                    <a:pt x="7851922" y="0"/>
                    <a:pt x="7860800" y="8878"/>
                    <a:pt x="7860800" y="19829"/>
                  </a:cubicBezTo>
                  <a:lnTo>
                    <a:pt x="7860800" y="4060651"/>
                  </a:lnTo>
                  <a:cubicBezTo>
                    <a:pt x="7860800" y="4065910"/>
                    <a:pt x="7858711" y="4070954"/>
                    <a:pt x="7854993" y="4074673"/>
                  </a:cubicBezTo>
                  <a:cubicBezTo>
                    <a:pt x="7851273" y="4078391"/>
                    <a:pt x="7846230" y="4080480"/>
                    <a:pt x="7840971" y="4080480"/>
                  </a:cubicBezTo>
                  <a:lnTo>
                    <a:pt x="19829" y="4080480"/>
                  </a:lnTo>
                  <a:cubicBezTo>
                    <a:pt x="8878" y="4080480"/>
                    <a:pt x="0" y="4071603"/>
                    <a:pt x="0" y="4060651"/>
                  </a:cubicBezTo>
                  <a:lnTo>
                    <a:pt x="0" y="19829"/>
                  </a:lnTo>
                  <a:cubicBezTo>
                    <a:pt x="0" y="14570"/>
                    <a:pt x="2089" y="9526"/>
                    <a:pt x="5808" y="5808"/>
                  </a:cubicBezTo>
                  <a:cubicBezTo>
                    <a:pt x="9526" y="2089"/>
                    <a:pt x="14570" y="0"/>
                    <a:pt x="1982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60800" cy="4109055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9131" y="1262989"/>
            <a:ext cx="610784" cy="603912"/>
          </a:xfrm>
          <a:custGeom>
            <a:avLst/>
            <a:gdLst/>
            <a:ahLst/>
            <a:cxnLst/>
            <a:rect l="l" t="t" r="r" b="b"/>
            <a:pathLst>
              <a:path w="610784" h="603912">
                <a:moveTo>
                  <a:pt x="0" y="0"/>
                </a:moveTo>
                <a:lnTo>
                  <a:pt x="610784" y="0"/>
                </a:lnTo>
                <a:lnTo>
                  <a:pt x="610784" y="603912"/>
                </a:lnTo>
                <a:lnTo>
                  <a:pt x="0" y="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4086814" y="965044"/>
            <a:ext cx="11236733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SEASONAL DATA MAPPING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63050"/>
            <a:ext cx="162306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51167" y="1866901"/>
            <a:ext cx="17422978" cy="435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0"/>
              </a:lnSpc>
            </a:pPr>
            <a:endParaRPr lang="en-US" sz="3464" dirty="0">
              <a:solidFill>
                <a:srgbClr val="4C3032"/>
              </a:solidFill>
              <a:latin typeface="Canva Sans Bold"/>
            </a:endParaRPr>
          </a:p>
          <a:p>
            <a:pPr marL="748035" lvl="1" indent="-374017">
              <a:lnSpc>
                <a:spcPts val="4850"/>
              </a:lnSpc>
              <a:buFont typeface="Arial"/>
              <a:buChar char="•"/>
            </a:pPr>
            <a:r>
              <a:rPr lang="en-US" sz="3464" dirty="0">
                <a:solidFill>
                  <a:srgbClr val="4C3032"/>
                </a:solidFill>
                <a:latin typeface="Canva Sans Bold"/>
              </a:rPr>
              <a:t> Seasonal abbreviations mapped to full names:</a:t>
            </a:r>
          </a:p>
          <a:p>
            <a:pPr marL="748035" lvl="1" indent="-374017">
              <a:lnSpc>
                <a:spcPts val="4850"/>
              </a:lnSpc>
              <a:buFont typeface="Arial"/>
              <a:buChar char="•"/>
            </a:pPr>
            <a:r>
              <a:rPr lang="en-US" sz="3464" dirty="0">
                <a:solidFill>
                  <a:srgbClr val="4C3032"/>
                </a:solidFill>
                <a:latin typeface="Canva Sans Bold"/>
              </a:rPr>
              <a:t>DJF (Winter)</a:t>
            </a:r>
          </a:p>
          <a:p>
            <a:pPr marL="748035" lvl="1" indent="-374017">
              <a:lnSpc>
                <a:spcPts val="4850"/>
              </a:lnSpc>
              <a:buFont typeface="Arial"/>
              <a:buChar char="•"/>
            </a:pPr>
            <a:r>
              <a:rPr lang="en-US" sz="3464" dirty="0">
                <a:solidFill>
                  <a:srgbClr val="4C3032"/>
                </a:solidFill>
                <a:latin typeface="Canva Sans Bold"/>
              </a:rPr>
              <a:t>MAM (Spring)</a:t>
            </a:r>
          </a:p>
          <a:p>
            <a:pPr marL="748035" lvl="1" indent="-374017">
              <a:lnSpc>
                <a:spcPts val="4850"/>
              </a:lnSpc>
              <a:buFont typeface="Arial"/>
              <a:buChar char="•"/>
            </a:pPr>
            <a:r>
              <a:rPr lang="en-US" sz="3464" dirty="0">
                <a:solidFill>
                  <a:srgbClr val="4C3032"/>
                </a:solidFill>
                <a:latin typeface="Canva Sans Bold"/>
              </a:rPr>
              <a:t>JJA (Summer)</a:t>
            </a:r>
          </a:p>
          <a:p>
            <a:pPr marL="748035" lvl="1" indent="-374017">
              <a:lnSpc>
                <a:spcPts val="4850"/>
              </a:lnSpc>
              <a:buFont typeface="Arial"/>
              <a:buChar char="•"/>
            </a:pPr>
            <a:r>
              <a:rPr lang="en-US" sz="3464" dirty="0">
                <a:solidFill>
                  <a:srgbClr val="4C3032"/>
                </a:solidFill>
                <a:latin typeface="Canva Sans Bold"/>
              </a:rPr>
              <a:t>SON (Fall)</a:t>
            </a:r>
          </a:p>
          <a:p>
            <a:pPr>
              <a:lnSpc>
                <a:spcPts val="4850"/>
              </a:lnSpc>
            </a:pPr>
            <a:endParaRPr lang="en-US" sz="3464" dirty="0">
              <a:solidFill>
                <a:srgbClr val="4C3032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38225"/>
            <a:ext cx="16546015" cy="8714854"/>
            <a:chOff x="0" y="0"/>
            <a:chExt cx="7747197" cy="4080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47197" cy="4080480"/>
            </a:xfrm>
            <a:custGeom>
              <a:avLst/>
              <a:gdLst/>
              <a:ahLst/>
              <a:cxnLst/>
              <a:rect l="l" t="t" r="r" b="b"/>
              <a:pathLst>
                <a:path w="7747197" h="4080480">
                  <a:moveTo>
                    <a:pt x="20120" y="0"/>
                  </a:moveTo>
                  <a:lnTo>
                    <a:pt x="7727077" y="0"/>
                  </a:lnTo>
                  <a:cubicBezTo>
                    <a:pt x="7732413" y="0"/>
                    <a:pt x="7737531" y="2120"/>
                    <a:pt x="7741304" y="5893"/>
                  </a:cubicBezTo>
                  <a:cubicBezTo>
                    <a:pt x="7745077" y="9666"/>
                    <a:pt x="7747197" y="14784"/>
                    <a:pt x="7747197" y="20120"/>
                  </a:cubicBezTo>
                  <a:lnTo>
                    <a:pt x="7747197" y="4060361"/>
                  </a:lnTo>
                  <a:cubicBezTo>
                    <a:pt x="7747197" y="4065697"/>
                    <a:pt x="7745077" y="4070814"/>
                    <a:pt x="7741304" y="4074587"/>
                  </a:cubicBezTo>
                  <a:cubicBezTo>
                    <a:pt x="7737531" y="4078361"/>
                    <a:pt x="7732413" y="4080480"/>
                    <a:pt x="7727077" y="4080480"/>
                  </a:cubicBezTo>
                  <a:lnTo>
                    <a:pt x="20120" y="4080480"/>
                  </a:lnTo>
                  <a:cubicBezTo>
                    <a:pt x="14784" y="4080480"/>
                    <a:pt x="9666" y="4078361"/>
                    <a:pt x="5893" y="4074587"/>
                  </a:cubicBezTo>
                  <a:cubicBezTo>
                    <a:pt x="2120" y="4070814"/>
                    <a:pt x="0" y="4065697"/>
                    <a:pt x="0" y="4060361"/>
                  </a:cubicBezTo>
                  <a:lnTo>
                    <a:pt x="0" y="20120"/>
                  </a:lnTo>
                  <a:cubicBezTo>
                    <a:pt x="0" y="14784"/>
                    <a:pt x="2120" y="9666"/>
                    <a:pt x="5893" y="5893"/>
                  </a:cubicBezTo>
                  <a:cubicBezTo>
                    <a:pt x="9666" y="2120"/>
                    <a:pt x="14784" y="0"/>
                    <a:pt x="2012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47197" cy="4109055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15000" y="1283079"/>
            <a:ext cx="757846" cy="749320"/>
          </a:xfrm>
          <a:custGeom>
            <a:avLst/>
            <a:gdLst/>
            <a:ahLst/>
            <a:cxnLst/>
            <a:rect l="l" t="t" r="r" b="b"/>
            <a:pathLst>
              <a:path w="757846" h="749320">
                <a:moveTo>
                  <a:pt x="0" y="0"/>
                </a:moveTo>
                <a:lnTo>
                  <a:pt x="757846" y="0"/>
                </a:lnTo>
                <a:lnTo>
                  <a:pt x="757846" y="749320"/>
                </a:lnTo>
                <a:lnTo>
                  <a:pt x="0" y="74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33386" y="1120641"/>
            <a:ext cx="11488787" cy="98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EDA &amp; OUTLIERS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860" y="2742407"/>
            <a:ext cx="15702279" cy="44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 dirty="0">
                <a:solidFill>
                  <a:srgbClr val="4C3032"/>
                </a:solidFill>
                <a:latin typeface="Canva Sans Bold"/>
              </a:rPr>
              <a:t>•Visualization: Line plot showing seasonal temperature changes.</a:t>
            </a:r>
          </a:p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 dirty="0">
                <a:solidFill>
                  <a:srgbClr val="4C3032"/>
                </a:solidFill>
                <a:latin typeface="Canva Sans Bold"/>
              </a:rPr>
              <a:t>                              Dark background for contrast.</a:t>
            </a:r>
          </a:p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 dirty="0">
                <a:solidFill>
                  <a:srgbClr val="4C3032"/>
                </a:solidFill>
                <a:latin typeface="Canva Sans Bold"/>
              </a:rPr>
              <a:t>                               Markers for clarity.</a:t>
            </a:r>
          </a:p>
          <a:p>
            <a:pPr>
              <a:lnSpc>
                <a:spcPts val="4983"/>
              </a:lnSpc>
              <a:spcBef>
                <a:spcPct val="0"/>
              </a:spcBef>
            </a:pPr>
            <a:endParaRPr lang="en-US" sz="3559" dirty="0">
              <a:solidFill>
                <a:srgbClr val="4C3032"/>
              </a:solidFill>
              <a:latin typeface="Canva Sans Bold"/>
            </a:endParaRPr>
          </a:p>
          <a:p>
            <a:pPr marL="571500" indent="-571500">
              <a:lnSpc>
                <a:spcPts val="49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59" dirty="0">
                <a:solidFill>
                  <a:srgbClr val="4C3032"/>
                </a:solidFill>
                <a:latin typeface="Canva Sans Bold"/>
              </a:rPr>
              <a:t>Outliers identified in DJF data using the Interquartile Range (IQR) method.</a:t>
            </a:r>
          </a:p>
          <a:p>
            <a:pPr marL="571500" indent="-571500">
              <a:lnSpc>
                <a:spcPts val="49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59" dirty="0">
                <a:solidFill>
                  <a:srgbClr val="4C3032"/>
                </a:solidFill>
                <a:latin typeface="Canva Sans Bold"/>
              </a:rPr>
              <a:t>Calculation of Q1 and Q3 to determine outlier thresholds.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38225"/>
            <a:ext cx="16400439" cy="8472227"/>
            <a:chOff x="0" y="0"/>
            <a:chExt cx="7679035" cy="3966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79035" cy="3966877"/>
            </a:xfrm>
            <a:custGeom>
              <a:avLst/>
              <a:gdLst/>
              <a:ahLst/>
              <a:cxnLst/>
              <a:rect l="l" t="t" r="r" b="b"/>
              <a:pathLst>
                <a:path w="7679035" h="3966877">
                  <a:moveTo>
                    <a:pt x="20298" y="0"/>
                  </a:moveTo>
                  <a:lnTo>
                    <a:pt x="7658736" y="0"/>
                  </a:lnTo>
                  <a:cubicBezTo>
                    <a:pt x="7669947" y="0"/>
                    <a:pt x="7679035" y="9088"/>
                    <a:pt x="7679035" y="20298"/>
                  </a:cubicBezTo>
                  <a:lnTo>
                    <a:pt x="7679035" y="3946579"/>
                  </a:lnTo>
                  <a:cubicBezTo>
                    <a:pt x="7679035" y="3957789"/>
                    <a:pt x="7669947" y="3966877"/>
                    <a:pt x="7658736" y="3966877"/>
                  </a:cubicBezTo>
                  <a:lnTo>
                    <a:pt x="20298" y="3966877"/>
                  </a:lnTo>
                  <a:cubicBezTo>
                    <a:pt x="14915" y="3966877"/>
                    <a:pt x="9752" y="3964739"/>
                    <a:pt x="5945" y="3960932"/>
                  </a:cubicBezTo>
                  <a:cubicBezTo>
                    <a:pt x="2139" y="3957125"/>
                    <a:pt x="0" y="3951962"/>
                    <a:pt x="0" y="3946579"/>
                  </a:cubicBezTo>
                  <a:lnTo>
                    <a:pt x="0" y="20298"/>
                  </a:lnTo>
                  <a:cubicBezTo>
                    <a:pt x="0" y="9088"/>
                    <a:pt x="9088" y="0"/>
                    <a:pt x="2029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79035" cy="3995452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04163" y="2931287"/>
            <a:ext cx="8690967" cy="59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605" lvl="1" indent="-384302">
              <a:lnSpc>
                <a:spcPts val="4984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OS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DAFF1-E753-01F8-F41A-1DF4DC64E2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6724" r="6282" b="15307"/>
          <a:stretch/>
        </p:blipFill>
        <p:spPr>
          <a:xfrm>
            <a:off x="1028700" y="1038225"/>
            <a:ext cx="10225197" cy="4423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ACF0D-0F90-1190-0E86-9A019E9813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5295" r="9193" b="18675"/>
          <a:stretch/>
        </p:blipFill>
        <p:spPr>
          <a:xfrm>
            <a:off x="8229600" y="5446396"/>
            <a:ext cx="7788954" cy="39144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7599513" cy="385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9513" cy="3853274"/>
            </a:xfrm>
            <a:custGeom>
              <a:avLst/>
              <a:gdLst/>
              <a:ahLst/>
              <a:cxnLst/>
              <a:rect l="l" t="t" r="r" b="b"/>
              <a:pathLst>
                <a:path w="7599513" h="3853274">
                  <a:moveTo>
                    <a:pt x="20511" y="0"/>
                  </a:moveTo>
                  <a:lnTo>
                    <a:pt x="7579002" y="0"/>
                  </a:lnTo>
                  <a:cubicBezTo>
                    <a:pt x="7584442" y="0"/>
                    <a:pt x="7589659" y="2161"/>
                    <a:pt x="7593505" y="6007"/>
                  </a:cubicBezTo>
                  <a:cubicBezTo>
                    <a:pt x="7597352" y="9854"/>
                    <a:pt x="7599513" y="15071"/>
                    <a:pt x="7599513" y="20511"/>
                  </a:cubicBezTo>
                  <a:lnTo>
                    <a:pt x="7599513" y="3832763"/>
                  </a:lnTo>
                  <a:cubicBezTo>
                    <a:pt x="7599513" y="3838203"/>
                    <a:pt x="7597352" y="3843420"/>
                    <a:pt x="7593505" y="3847267"/>
                  </a:cubicBezTo>
                  <a:cubicBezTo>
                    <a:pt x="7589659" y="3851113"/>
                    <a:pt x="7584442" y="3853274"/>
                    <a:pt x="7579002" y="3853274"/>
                  </a:cubicBezTo>
                  <a:lnTo>
                    <a:pt x="20511" y="3853274"/>
                  </a:lnTo>
                  <a:cubicBezTo>
                    <a:pt x="15071" y="3853274"/>
                    <a:pt x="9854" y="3851113"/>
                    <a:pt x="6007" y="3847267"/>
                  </a:cubicBezTo>
                  <a:cubicBezTo>
                    <a:pt x="2161" y="3843420"/>
                    <a:pt x="0" y="3838203"/>
                    <a:pt x="0" y="3832763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599513" cy="3881849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38800" y="1163820"/>
            <a:ext cx="782383" cy="773581"/>
          </a:xfrm>
          <a:custGeom>
            <a:avLst/>
            <a:gdLst/>
            <a:ahLst/>
            <a:cxnLst/>
            <a:rect l="l" t="t" r="r" b="b"/>
            <a:pathLst>
              <a:path w="782383" h="773581">
                <a:moveTo>
                  <a:pt x="0" y="0"/>
                </a:moveTo>
                <a:lnTo>
                  <a:pt x="782383" y="0"/>
                </a:lnTo>
                <a:lnTo>
                  <a:pt x="782383" y="773580"/>
                </a:lnTo>
                <a:lnTo>
                  <a:pt x="0" y="773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5244733" y="1056469"/>
            <a:ext cx="7216229" cy="98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4C3032"/>
                </a:solidFill>
                <a:latin typeface="Times New Roman Bold"/>
              </a:rPr>
              <a:t>ML MODELS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245" y="2298015"/>
            <a:ext cx="17259300" cy="188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984"/>
              </a:lnSpc>
              <a:buFont typeface="Arial" panose="020B0604020202020204" pitchFamily="34" charset="0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Random Forest Regression: Predicts DJF temperature anomalies.</a:t>
            </a:r>
          </a:p>
          <a:p>
            <a:pPr marL="571500" indent="-571500">
              <a:lnSpc>
                <a:spcPts val="4984"/>
              </a:lnSpc>
              <a:buFont typeface="Arial" panose="020B0604020202020204" pitchFamily="34" charset="0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Evaluated using Mean Squared Error (MSE) and R² score.</a:t>
            </a:r>
          </a:p>
          <a:p>
            <a:pPr marL="571500" indent="-571500">
              <a:lnSpc>
                <a:spcPts val="4984"/>
              </a:lnSpc>
              <a:buFont typeface="Arial" panose="020B0604020202020204" pitchFamily="34" charset="0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 Scatter plot comparing actual vs. predicted values.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C4997D-FFD1-EFF8-D37D-775EEE527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9107" r="7247" b="13809"/>
          <a:stretch/>
        </p:blipFill>
        <p:spPr>
          <a:xfrm>
            <a:off x="3581401" y="4293099"/>
            <a:ext cx="9448800" cy="4692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44" r="-326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424701" cy="8326651"/>
            <a:chOff x="0" y="0"/>
            <a:chExt cx="7690395" cy="389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0395" cy="3898715"/>
            </a:xfrm>
            <a:custGeom>
              <a:avLst/>
              <a:gdLst/>
              <a:ahLst/>
              <a:cxnLst/>
              <a:rect l="l" t="t" r="r" b="b"/>
              <a:pathLst>
                <a:path w="7690395" h="3898715">
                  <a:moveTo>
                    <a:pt x="20268" y="0"/>
                  </a:moveTo>
                  <a:lnTo>
                    <a:pt x="7670126" y="0"/>
                  </a:lnTo>
                  <a:cubicBezTo>
                    <a:pt x="7681320" y="0"/>
                    <a:pt x="7690395" y="9074"/>
                    <a:pt x="7690395" y="20268"/>
                  </a:cubicBezTo>
                  <a:lnTo>
                    <a:pt x="7690395" y="3878447"/>
                  </a:lnTo>
                  <a:cubicBezTo>
                    <a:pt x="7690395" y="3883822"/>
                    <a:pt x="7688259" y="3888978"/>
                    <a:pt x="7684458" y="3892779"/>
                  </a:cubicBezTo>
                  <a:cubicBezTo>
                    <a:pt x="7680658" y="3896580"/>
                    <a:pt x="7675502" y="3898715"/>
                    <a:pt x="7670126" y="3898715"/>
                  </a:cubicBezTo>
                  <a:lnTo>
                    <a:pt x="20268" y="3898715"/>
                  </a:lnTo>
                  <a:cubicBezTo>
                    <a:pt x="14893" y="3898715"/>
                    <a:pt x="9738" y="3896580"/>
                    <a:pt x="5936" y="3892779"/>
                  </a:cubicBezTo>
                  <a:cubicBezTo>
                    <a:pt x="2135" y="3888978"/>
                    <a:pt x="0" y="3883822"/>
                    <a:pt x="0" y="3878447"/>
                  </a:cubicBezTo>
                  <a:lnTo>
                    <a:pt x="0" y="20268"/>
                  </a:lnTo>
                  <a:cubicBezTo>
                    <a:pt x="0" y="14893"/>
                    <a:pt x="2135" y="9738"/>
                    <a:pt x="5936" y="5936"/>
                  </a:cubicBezTo>
                  <a:cubicBezTo>
                    <a:pt x="9738" y="2135"/>
                    <a:pt x="14893" y="0"/>
                    <a:pt x="2026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90395" cy="3927290"/>
            </a:xfrm>
            <a:prstGeom prst="rect">
              <a:avLst/>
            </a:prstGeom>
          </p:spPr>
          <p:txBody>
            <a:bodyPr lIns="38882" tIns="38882" rIns="38882" bIns="38882" rtlCol="0" anchor="ctr"/>
            <a:lstStyle/>
            <a:p>
              <a:pPr algn="ctr">
                <a:lnSpc>
                  <a:spcPts val="144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40907" flipV="1">
            <a:off x="-1847235" y="71731"/>
            <a:ext cx="10745736" cy="3653550"/>
          </a:xfrm>
          <a:custGeom>
            <a:avLst/>
            <a:gdLst/>
            <a:ahLst/>
            <a:cxnLst/>
            <a:rect l="l" t="t" r="r" b="b"/>
            <a:pathLst>
              <a:path w="10745736" h="3653550">
                <a:moveTo>
                  <a:pt x="0" y="3653550"/>
                </a:moveTo>
                <a:lnTo>
                  <a:pt x="10745737" y="3653550"/>
                </a:lnTo>
                <a:lnTo>
                  <a:pt x="10745737" y="0"/>
                </a:lnTo>
                <a:lnTo>
                  <a:pt x="0" y="0"/>
                </a:lnTo>
                <a:lnTo>
                  <a:pt x="0" y="36535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67452" flipV="1">
            <a:off x="9208632" y="7480810"/>
            <a:ext cx="10455825" cy="3554980"/>
          </a:xfrm>
          <a:custGeom>
            <a:avLst/>
            <a:gdLst/>
            <a:ahLst/>
            <a:cxnLst/>
            <a:rect l="l" t="t" r="r" b="b"/>
            <a:pathLst>
              <a:path w="10455825" h="3554980">
                <a:moveTo>
                  <a:pt x="0" y="3554980"/>
                </a:moveTo>
                <a:lnTo>
                  <a:pt x="10455824" y="3554980"/>
                </a:lnTo>
                <a:lnTo>
                  <a:pt x="10455824" y="0"/>
                </a:lnTo>
                <a:lnTo>
                  <a:pt x="0" y="0"/>
                </a:lnTo>
                <a:lnTo>
                  <a:pt x="0" y="35549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9110" y="1653351"/>
            <a:ext cx="17526190" cy="198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605" lvl="1" indent="-384302">
              <a:lnSpc>
                <a:spcPts val="5340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Random Forest Classifiers : Classifies DJF temperatures as above or      below zero.</a:t>
            </a:r>
          </a:p>
          <a:p>
            <a:pPr marL="768605" lvl="1" indent="-384302">
              <a:lnSpc>
                <a:spcPts val="5340"/>
              </a:lnSpc>
              <a:buFont typeface="Arial"/>
              <a:buChar char="•"/>
            </a:pPr>
            <a:r>
              <a:rPr lang="en-US" sz="3560" dirty="0">
                <a:solidFill>
                  <a:srgbClr val="4C3032"/>
                </a:solidFill>
                <a:latin typeface="Canva Sans Bold"/>
              </a:rPr>
              <a:t>Evaluation includes confusion matrix and classification report.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66C128-86AE-ECA7-B5B4-4CEF284F5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t="5111" r="7416" b="13946"/>
          <a:stretch/>
        </p:blipFill>
        <p:spPr>
          <a:xfrm>
            <a:off x="3694703" y="3701334"/>
            <a:ext cx="9912820" cy="53090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279</Words>
  <Application>Microsoft Office PowerPoint</Application>
  <PresentationFormat>Custom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Canva Sans Bold</vt:lpstr>
      <vt:lpstr>Playfair Display SC</vt:lpstr>
      <vt:lpstr>Arial</vt:lpstr>
      <vt:lpstr>Open Sauce Semi-Bold</vt:lpstr>
      <vt:lpstr>Amsterdam Three</vt:lpstr>
      <vt:lpstr>Calibri</vt:lpstr>
      <vt:lpstr>Times New Roman Bold</vt:lpstr>
      <vt:lpstr>Radley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Peach Grey Aesthetic Watercolor Portfolio Presentation</dc:title>
  <dc:creator>ELCOT</dc:creator>
  <cp:lastModifiedBy>ELCOT</cp:lastModifiedBy>
  <cp:revision>2</cp:revision>
  <dcterms:created xsi:type="dcterms:W3CDTF">2006-08-16T00:00:00Z</dcterms:created>
  <dcterms:modified xsi:type="dcterms:W3CDTF">2024-09-19T08:25:41Z</dcterms:modified>
  <dc:identifier>DAGBKzgfUQo</dc:identifier>
</cp:coreProperties>
</file>